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4" r:id="rId5"/>
    <p:sldId id="277" r:id="rId6"/>
    <p:sldId id="265" r:id="rId7"/>
    <p:sldId id="266" r:id="rId8"/>
    <p:sldId id="278" r:id="rId9"/>
    <p:sldId id="267" r:id="rId10"/>
    <p:sldId id="279" r:id="rId11"/>
    <p:sldId id="272" r:id="rId12"/>
    <p:sldId id="268" r:id="rId13"/>
    <p:sldId id="270" r:id="rId14"/>
    <p:sldId id="271" r:id="rId15"/>
    <p:sldId id="273" r:id="rId16"/>
    <p:sldId id="274" r:id="rId17"/>
    <p:sldId id="280" r:id="rId18"/>
    <p:sldId id="275" r:id="rId19"/>
    <p:sldId id="276" r:id="rId20"/>
    <p:sldId id="282" r:id="rId21"/>
    <p:sldId id="28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05B2AF-1950-4565-9755-40A13A723F28}" v="2" dt="2019-08-10T17:53:46.8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7" d="100"/>
          <a:sy n="97" d="100"/>
        </p:scale>
        <p:origin x="579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Ehrenhofer" userId="473062b43ff0ad33" providerId="LiveId" clId="{2305B2AF-1950-4565-9755-40A13A723F28}"/>
    <pc:docChg chg="custSel modSld">
      <pc:chgData name="Justin Ehrenhofer" userId="473062b43ff0ad33" providerId="LiveId" clId="{2305B2AF-1950-4565-9755-40A13A723F28}" dt="2019-08-10T17:55:58.696" v="93" actId="20577"/>
      <pc:docMkLst>
        <pc:docMk/>
      </pc:docMkLst>
      <pc:sldChg chg="modSp">
        <pc:chgData name="Justin Ehrenhofer" userId="473062b43ff0ad33" providerId="LiveId" clId="{2305B2AF-1950-4565-9755-40A13A723F28}" dt="2019-08-10T17:55:58.696" v="93" actId="20577"/>
        <pc:sldMkLst>
          <pc:docMk/>
          <pc:sldMk cId="1043564161" sldId="281"/>
        </pc:sldMkLst>
        <pc:spChg chg="mod">
          <ac:chgData name="Justin Ehrenhofer" userId="473062b43ff0ad33" providerId="LiveId" clId="{2305B2AF-1950-4565-9755-40A13A723F28}" dt="2019-08-10T17:55:58.696" v="93" actId="20577"/>
          <ac:spMkLst>
            <pc:docMk/>
            <pc:sldMk cId="1043564161" sldId="281"/>
            <ac:spMk id="9" creationId="{3802B154-630F-4475-BCB2-5ED3B889EE7C}"/>
          </ac:spMkLst>
        </pc:spChg>
        <pc:grpChg chg="mod">
          <ac:chgData name="Justin Ehrenhofer" userId="473062b43ff0ad33" providerId="LiveId" clId="{2305B2AF-1950-4565-9755-40A13A723F28}" dt="2019-08-10T17:55:34.107" v="84" actId="1035"/>
          <ac:grpSpMkLst>
            <pc:docMk/>
            <pc:sldMk cId="1043564161" sldId="281"/>
            <ac:grpSpMk id="2" creationId="{85323A94-BF56-4EF5-9E94-A2B7D5B7F194}"/>
          </ac:grpSpMkLst>
        </pc:grpChg>
      </pc:sldChg>
    </pc:docChg>
  </pc:docChgLst>
</pc:chgInfo>
</file>

<file path=ppt/media/image1.png>
</file>

<file path=ppt/media/image2.svg>
</file>

<file path=ppt/media/image3.png>
</file>

<file path=ppt/media/image4.sv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FB02-4ABE-4B84-9F18-F650213B4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8A679B-77A3-4BE2-AAA9-53475EAAA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DB3B-3906-4FCA-B1F8-BC4579CB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30211-03DD-4C14-ACBC-FD503420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6AE71-0A52-4674-9ECC-B22A2974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6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9F228-E22D-4CDA-A26E-07C63E24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23B27-A8FE-4682-98F5-68B60E043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4EC50-8F18-4FB4-A7A9-D7F6D9A8E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19DBC-49EF-44A6-95F6-CFE20D8F4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64B2E-3C9B-40F0-B619-4BEC42F9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9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88A4BB-A50B-46A7-9E55-AB6325E3F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B1BA98-D20D-4038-A1E1-49A29A8A9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1C4DF-1E02-4EC1-987F-3E8F0182A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D8B0C-4C31-425F-9DD6-1EA38DE2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2BC6E-74BE-4051-BF4F-598D8171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37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9BDA3-28F9-45BB-A604-46AD175D9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51E77-A667-45C5-AFCE-EE48CC201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7761E-332A-4BEC-AD69-B5120A49A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F70F7-337A-4A5F-9122-4E4222E1C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239FB-8D85-43B2-9BF2-B27C3CA2E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5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25D21-6B02-4FAB-BEEF-A1429832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E9E89-CAEC-4DB1-8758-0853904B5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EDC0E-E01C-496C-A9E4-3368139D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5AAF9-38F2-4EA4-B207-9F2E1B98D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292AC-5577-417B-B242-8F98A3225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A963D-5EC4-4D48-9F33-944322197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9ED2F-90E3-4029-8251-9CE1C84CBF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C7C31-A5E7-47BC-9D69-457998511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96DF0-4E39-492B-B27B-8859BE9C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D43C7-97FB-4CAC-B95F-B13080A61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BFE5A-C7CF-4AA2-AE5D-1B0F0583A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46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4B33-46DA-46DE-8029-268377E9D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F75D3-CCC9-478C-829D-F8D3AFD7D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50ECB-C3CC-4CE3-8B43-A52050809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006E0-87A2-4FF7-8A2F-5456C0CBA9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39F6D3-8F8C-473D-B6CC-6102736B77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20BF2B-4435-4DB7-9ED3-B47D0EB4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2A1771-7A85-40D2-9333-281FF04F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D9058-D177-4D52-9B3C-3D45BDA5E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20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1445D-C377-4827-9BBE-0F973AD8F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AB8F94-8981-4BCF-88C4-7346D294D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6C616B-D001-4748-99D6-E74B54E8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DCB136-9478-4150-B689-ECDB4863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23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CE8E0B-88C3-4EC9-B851-C912A4E44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6B690C-5A64-423F-8B5A-C53A4425D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7FA30-E402-48EC-8D1A-12AC8278D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37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F1F1-EFE6-4A51-AEC9-4CA8C0E13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170D7-959F-4CD0-B2F7-613EEA0D1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83E0A-09C6-48BF-8621-77E303678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F8B87-EE8B-4D08-9BC9-D671FE56A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69310-7764-4FC9-BDBD-5D9901F6F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D001A-3170-4348-BB59-C579C1CDB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34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C00D-78FB-4AC6-A7F7-904C7D802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D7969E-61EB-4A36-9F92-C37BC7FEC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BCB09F-9A4D-4917-B7F9-8C5CBA0CB2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F0077-A9F3-4B66-AA9B-895BED225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C76B4-1A05-4FFF-A62E-C6706D9F1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DF16F-B2D7-4194-972D-893658714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1F299-CA5D-4F6C-8598-2E3C9C45B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96A93-28FD-42D7-9847-DC37B6C2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9C3E7-48A2-42AD-A732-A8C948604E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8D210-4FDF-433D-BC55-D8C0296C87D4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299BF-00EA-489E-B2D0-84A32F9590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E6E68-99CB-41C4-B60D-15121392D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EAFEA-E35F-49C0-BEB0-2873915C00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26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6E94B3A-CFD0-49A6-AE24-E5FB9A4DB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85800"/>
            <a:ext cx="6067425" cy="548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5959061" y="1551564"/>
            <a:ext cx="6232939" cy="37548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9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</a:t>
            </a:r>
            <a:endParaRPr lang="en-US" sz="5900" cap="small" spc="100" dirty="0">
              <a:latin typeface="Gill Sans MT Condensed" panose="020B0506020104020203" pitchFamily="34" charset="0"/>
            </a:endParaRPr>
          </a:p>
          <a:p>
            <a:r>
              <a:rPr lang="en-US" sz="40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  <a:p>
            <a:r>
              <a:rPr lang="en-US" sz="40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DV Trading / DV Chain</a:t>
            </a:r>
          </a:p>
          <a:p>
            <a:r>
              <a:rPr lang="en-US" sz="40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Community Workgroup Organizer</a:t>
            </a:r>
          </a:p>
        </p:txBody>
      </p:sp>
    </p:spTree>
    <p:extLst>
      <p:ext uri="{BB962C8B-B14F-4D97-AF65-F5344CB8AC3E}">
        <p14:creationId xmlns:p14="http://schemas.microsoft.com/office/powerpoint/2010/main" val="3932725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Are We Doing?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27853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 err="1">
                <a:latin typeface="Gill Sans MT Condensed" panose="020B0506020104020203" pitchFamily="34" charset="0"/>
              </a:rPr>
              <a:t>Github</a:t>
            </a:r>
            <a:r>
              <a:rPr lang="en-US" sz="2500" spc="100" dirty="0">
                <a:latin typeface="Gill Sans MT Condensed" panose="020B0506020104020203" pitchFamily="34" charset="0"/>
              </a:rPr>
              <a:t> issues and pull requests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Developer, Community, MRL meetings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Reddit discussions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IRC discussions</a:t>
            </a:r>
          </a:p>
        </p:txBody>
      </p:sp>
    </p:spTree>
    <p:extLst>
      <p:ext uri="{BB962C8B-B14F-4D97-AF65-F5344CB8AC3E}">
        <p14:creationId xmlns:p14="http://schemas.microsoft.com/office/powerpoint/2010/main" val="2404401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F7F05-F4E1-4BC8-A716-5D06DA0FBA48}"/>
              </a:ext>
            </a:extLst>
          </p:cNvPr>
          <p:cNvSpPr/>
          <p:nvPr/>
        </p:nvSpPr>
        <p:spPr>
          <a:xfrm>
            <a:off x="6398144" y="1768827"/>
            <a:ext cx="5002616" cy="2785378"/>
          </a:xfrm>
          <a:prstGeom prst="roundRect">
            <a:avLst/>
          </a:prstGeom>
          <a:solidFill>
            <a:srgbClr val="4EC3C5"/>
          </a:solidFill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Are We Doing?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27853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 err="1">
                <a:latin typeface="Gill Sans MT Condensed" panose="020B0506020104020203" pitchFamily="34" charset="0"/>
              </a:rPr>
              <a:t>Github</a:t>
            </a:r>
            <a:r>
              <a:rPr lang="en-US" sz="2500" spc="100" dirty="0">
                <a:latin typeface="Gill Sans MT Condensed" panose="020B0506020104020203" pitchFamily="34" charset="0"/>
              </a:rPr>
              <a:t> issues and pull requests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Developer, Community, MRL meetings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Reddit discussions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IRC discussions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F304A-452B-459A-BBB9-6D0CAD04A138}"/>
              </a:ext>
            </a:extLst>
          </p:cNvPr>
          <p:cNvSpPr txBox="1"/>
          <p:nvPr/>
        </p:nvSpPr>
        <p:spPr>
          <a:xfrm>
            <a:off x="6655982" y="1884244"/>
            <a:ext cx="4486941" cy="2554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000" b="1" spc="100" dirty="0">
                <a:latin typeface="Gill Sans MT Condensed" panose="020B0506020104020203" pitchFamily="34" charset="0"/>
              </a:rPr>
              <a:t>A chaotic, hands-off decision-making process is </a:t>
            </a:r>
            <a:r>
              <a:rPr lang="en-US" sz="4000" b="1" u="sng" spc="100" dirty="0">
                <a:latin typeface="Gill Sans MT Condensed" panose="020B0506020104020203" pitchFamily="34" charset="0"/>
              </a:rPr>
              <a:t>MORE</a:t>
            </a:r>
            <a:r>
              <a:rPr lang="en-US" sz="4000" b="1" spc="100" dirty="0">
                <a:latin typeface="Gill Sans MT Condensed" panose="020B0506020104020203" pitchFamily="34" charset="0"/>
              </a:rPr>
              <a:t> centralized than a clear, formal process</a:t>
            </a:r>
          </a:p>
        </p:txBody>
      </p:sp>
    </p:spTree>
    <p:extLst>
      <p:ext uri="{BB962C8B-B14F-4D97-AF65-F5344CB8AC3E}">
        <p14:creationId xmlns:p14="http://schemas.microsoft.com/office/powerpoint/2010/main" val="4285979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Are Others Doing? - Zcash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D6D38E-C0A9-42AA-BEE1-E1C6C35CFD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8861"/>
            <a:ext cx="12192000" cy="546913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85DF68-7781-4EE1-AD14-15ACFE303E63}"/>
              </a:ext>
            </a:extLst>
          </p:cNvPr>
          <p:cNvCxnSpPr>
            <a:cxnSpLocks/>
            <a:stCxn id="10" idx="2"/>
            <a:endCxn id="11" idx="1"/>
          </p:cNvCxnSpPr>
          <p:nvPr/>
        </p:nvCxnSpPr>
        <p:spPr>
          <a:xfrm>
            <a:off x="815009" y="1868557"/>
            <a:ext cx="691321" cy="961828"/>
          </a:xfrm>
          <a:prstGeom prst="line">
            <a:avLst/>
          </a:prstGeom>
          <a:ln w="76200">
            <a:solidFill>
              <a:srgbClr val="D15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75459E-B082-4409-9F72-7C2F12B38DDB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1307548" y="1724992"/>
            <a:ext cx="1560781" cy="724335"/>
          </a:xfrm>
          <a:prstGeom prst="line">
            <a:avLst/>
          </a:prstGeom>
          <a:ln w="76200">
            <a:solidFill>
              <a:srgbClr val="D15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22D4C86-717D-4ADA-BF8E-487FDC659330}"/>
              </a:ext>
            </a:extLst>
          </p:cNvPr>
          <p:cNvSpPr/>
          <p:nvPr/>
        </p:nvSpPr>
        <p:spPr>
          <a:xfrm>
            <a:off x="322470" y="1581427"/>
            <a:ext cx="985078" cy="287130"/>
          </a:xfrm>
          <a:prstGeom prst="rect">
            <a:avLst/>
          </a:prstGeom>
          <a:noFill/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26E38E-07E6-4609-8027-A869867C961F}"/>
              </a:ext>
            </a:extLst>
          </p:cNvPr>
          <p:cNvSpPr/>
          <p:nvPr/>
        </p:nvSpPr>
        <p:spPr>
          <a:xfrm>
            <a:off x="1506330" y="2449327"/>
            <a:ext cx="2723997" cy="762116"/>
          </a:xfrm>
          <a:prstGeom prst="rect">
            <a:avLst/>
          </a:prstGeom>
          <a:solidFill>
            <a:schemeClr val="bg1"/>
          </a:solidFill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-13 months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526827-FCDF-4B43-8128-B4493A900AE4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>
            <a:off x="6153426" y="1882552"/>
            <a:ext cx="691321" cy="961828"/>
          </a:xfrm>
          <a:prstGeom prst="line">
            <a:avLst/>
          </a:prstGeom>
          <a:ln w="76200">
            <a:solidFill>
              <a:srgbClr val="D15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66A9566-B975-4639-8D5F-A2260B0105EF}"/>
              </a:ext>
            </a:extLst>
          </p:cNvPr>
          <p:cNvCxnSpPr>
            <a:cxnSpLocks/>
            <a:stCxn id="21" idx="3"/>
            <a:endCxn id="22" idx="0"/>
          </p:cNvCxnSpPr>
          <p:nvPr/>
        </p:nvCxnSpPr>
        <p:spPr>
          <a:xfrm>
            <a:off x="6645965" y="1738987"/>
            <a:ext cx="1560781" cy="724335"/>
          </a:xfrm>
          <a:prstGeom prst="line">
            <a:avLst/>
          </a:prstGeom>
          <a:ln w="76200">
            <a:solidFill>
              <a:srgbClr val="D15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61E0827-B32B-4BAF-AB48-7D2A312B3647}"/>
              </a:ext>
            </a:extLst>
          </p:cNvPr>
          <p:cNvSpPr/>
          <p:nvPr/>
        </p:nvSpPr>
        <p:spPr>
          <a:xfrm>
            <a:off x="5660887" y="1595422"/>
            <a:ext cx="985078" cy="287130"/>
          </a:xfrm>
          <a:prstGeom prst="rect">
            <a:avLst/>
          </a:prstGeom>
          <a:noFill/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3D7861-46F9-4165-A655-01608ED4650F}"/>
              </a:ext>
            </a:extLst>
          </p:cNvPr>
          <p:cNvSpPr/>
          <p:nvPr/>
        </p:nvSpPr>
        <p:spPr>
          <a:xfrm>
            <a:off x="5367130" y="2650435"/>
            <a:ext cx="1329635" cy="384313"/>
          </a:xfrm>
          <a:prstGeom prst="rect">
            <a:avLst/>
          </a:prstGeom>
          <a:noFill/>
          <a:ln w="76200">
            <a:solidFill>
              <a:srgbClr val="4EC3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72DB7A4-4E3F-443B-A189-30D40EA80EF5}"/>
              </a:ext>
            </a:extLst>
          </p:cNvPr>
          <p:cNvCxnSpPr>
            <a:cxnSpLocks/>
            <a:stCxn id="23" idx="3"/>
            <a:endCxn id="28" idx="0"/>
          </p:cNvCxnSpPr>
          <p:nvPr/>
        </p:nvCxnSpPr>
        <p:spPr>
          <a:xfrm>
            <a:off x="6696765" y="2842592"/>
            <a:ext cx="1951511" cy="641832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8D387BE-78C8-4972-876B-78DC9D2E2AA3}"/>
              </a:ext>
            </a:extLst>
          </p:cNvPr>
          <p:cNvSpPr/>
          <p:nvPr/>
        </p:nvSpPr>
        <p:spPr>
          <a:xfrm>
            <a:off x="8086984" y="1388860"/>
            <a:ext cx="391894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https://electriccoin.co/blog/the-zcash-network-upgrade-pipeline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8BBBE0-07E7-4746-99B1-16527D9444B5}"/>
              </a:ext>
            </a:extLst>
          </p:cNvPr>
          <p:cNvSpPr/>
          <p:nvPr/>
        </p:nvSpPr>
        <p:spPr>
          <a:xfrm>
            <a:off x="6844747" y="3484424"/>
            <a:ext cx="3607058" cy="762116"/>
          </a:xfrm>
          <a:prstGeom prst="rect">
            <a:avLst/>
          </a:prstGeom>
          <a:solidFill>
            <a:schemeClr val="bg1"/>
          </a:solidFill>
          <a:ln w="76200">
            <a:solidFill>
              <a:srgbClr val="4EC3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Specification Freeze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493780-41BF-4266-8F98-01D9A726BBCD}"/>
              </a:ext>
            </a:extLst>
          </p:cNvPr>
          <p:cNvSpPr/>
          <p:nvPr/>
        </p:nvSpPr>
        <p:spPr>
          <a:xfrm>
            <a:off x="6844747" y="2463322"/>
            <a:ext cx="2723997" cy="762116"/>
          </a:xfrm>
          <a:prstGeom prst="rect">
            <a:avLst/>
          </a:prstGeom>
          <a:solidFill>
            <a:schemeClr val="bg1"/>
          </a:solidFill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-8 months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934AFF-22A1-4C9C-A2EC-E2C8B7F9D839}"/>
              </a:ext>
            </a:extLst>
          </p:cNvPr>
          <p:cNvCxnSpPr>
            <a:cxnSpLocks/>
            <a:stCxn id="23" idx="2"/>
            <a:endCxn id="28" idx="1"/>
          </p:cNvCxnSpPr>
          <p:nvPr/>
        </p:nvCxnSpPr>
        <p:spPr>
          <a:xfrm>
            <a:off x="6031948" y="3034748"/>
            <a:ext cx="812799" cy="830734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975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Are Others Doing? - Sia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03B7220-9346-4660-AF2F-9B2D1A71D4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17950"/>
          <a:stretch/>
        </p:blipFill>
        <p:spPr>
          <a:xfrm>
            <a:off x="0" y="1438232"/>
            <a:ext cx="12192000" cy="541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8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Formalized Processes ≠ Centralization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By adopting more formal processes, Monero can: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spc="100" dirty="0">
                <a:latin typeface="Gill Sans MT Condensed" panose="020B0506020104020203" pitchFamily="34" charset="0"/>
              </a:rPr>
              <a:t>Provide more clarity in the decision-making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spc="100" dirty="0">
                <a:latin typeface="Gill Sans MT Condensed" panose="020B0506020104020203" pitchFamily="34" charset="0"/>
              </a:rPr>
              <a:t>Engage a wider set of stakeholders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spc="100" dirty="0">
                <a:latin typeface="Gill Sans MT Condensed" panose="020B0506020104020203" pitchFamily="34" charset="0"/>
              </a:rPr>
              <a:t>More clearly communicate changes in advance to important ecosystem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spc="100" dirty="0">
                <a:latin typeface="Gill Sans MT Condensed" panose="020B0506020104020203" pitchFamily="34" charset="0"/>
              </a:rPr>
              <a:t>Reduce</a:t>
            </a:r>
            <a:r>
              <a:rPr lang="en-US" sz="2500" spc="100" dirty="0">
                <a:latin typeface="Gill Sans MT Condensed" panose="020B0506020104020203" pitchFamily="34" charset="0"/>
              </a:rPr>
              <a:t> Core Team influence by giving others a clear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spc="100" dirty="0">
                <a:latin typeface="Gill Sans MT Condensed" panose="020B0506020104020203" pitchFamily="34" charset="0"/>
              </a:rPr>
              <a:t>Offer better, less chaotic release schedules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Agreeing to a sensible formal process increases decentralization overall and brings large benefits.</a:t>
            </a:r>
          </a:p>
        </p:txBody>
      </p:sp>
    </p:spTree>
    <p:extLst>
      <p:ext uri="{BB962C8B-B14F-4D97-AF65-F5344CB8AC3E}">
        <p14:creationId xmlns:p14="http://schemas.microsoft.com/office/powerpoint/2010/main" val="456185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I Don’t Propose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Voting for specific proposals – too easy to manipulate and subject to other issues</a:t>
            </a:r>
          </a:p>
          <a:p>
            <a:br>
              <a:rPr lang="en-US" sz="2500" spc="100" dirty="0">
                <a:latin typeface="Gill Sans MT Condensed" panose="020B0506020104020203" pitchFamily="34" charset="0"/>
              </a:rPr>
            </a:br>
            <a:r>
              <a:rPr lang="en-US" sz="2500" spc="100" dirty="0">
                <a:latin typeface="Gill Sans MT Condensed" panose="020B0506020104020203" pitchFamily="34" charset="0"/>
              </a:rPr>
              <a:t>Delaying critical security patches</a:t>
            </a:r>
          </a:p>
          <a:p>
            <a:br>
              <a:rPr lang="en-US" sz="2500" spc="100" dirty="0">
                <a:latin typeface="Gill Sans MT Condensed" panose="020B0506020104020203" pitchFamily="34" charset="0"/>
              </a:rPr>
            </a:br>
            <a:r>
              <a:rPr lang="en-US" sz="2500" spc="100" dirty="0">
                <a:latin typeface="Gill Sans MT Condensed" panose="020B0506020104020203" pitchFamily="34" charset="0"/>
              </a:rPr>
              <a:t>Upgrading at an unnecessarily high, burdensome frequency</a:t>
            </a:r>
          </a:p>
          <a:p>
            <a:br>
              <a:rPr lang="en-US" sz="2500" spc="100" dirty="0">
                <a:latin typeface="Gill Sans MT Condensed" panose="020B0506020104020203" pitchFamily="34" charset="0"/>
              </a:rPr>
            </a:br>
            <a:r>
              <a:rPr lang="en-US" sz="2500" spc="100" dirty="0">
                <a:latin typeface="Gill Sans MT Condensed" panose="020B0506020104020203" pitchFamily="34" charset="0"/>
              </a:rPr>
              <a:t>Asking the Core Team to completely run this process</a:t>
            </a: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	…but they need to be a part of it! Their buy-in is key!</a:t>
            </a:r>
          </a:p>
        </p:txBody>
      </p:sp>
    </p:spTree>
    <p:extLst>
      <p:ext uri="{BB962C8B-B14F-4D97-AF65-F5344CB8AC3E}">
        <p14:creationId xmlns:p14="http://schemas.microsoft.com/office/powerpoint/2010/main" val="3457899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The Monero Ecosystem Grows in Complexity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145CDFC5-5DCC-4A60-B6A0-F052CD879F1E}"/>
              </a:ext>
            </a:extLst>
          </p:cNvPr>
          <p:cNvSpPr/>
          <p:nvPr/>
        </p:nvSpPr>
        <p:spPr>
          <a:xfrm>
            <a:off x="8973010" y="4232125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Developer Workgroup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DD4AB92-7621-43BF-9583-D0060278CA2E}"/>
              </a:ext>
            </a:extLst>
          </p:cNvPr>
          <p:cNvSpPr/>
          <p:nvPr/>
        </p:nvSpPr>
        <p:spPr>
          <a:xfrm>
            <a:off x="6902946" y="522853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</a:t>
            </a:r>
          </a:p>
          <a:p>
            <a:pPr algn="ctr"/>
            <a:r>
              <a:rPr lang="en-US" sz="700" dirty="0"/>
              <a:t>Core Team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99783C3-9C94-4651-A97A-866CA8A9ED73}"/>
              </a:ext>
            </a:extLst>
          </p:cNvPr>
          <p:cNvSpPr/>
          <p:nvPr/>
        </p:nvSpPr>
        <p:spPr>
          <a:xfrm>
            <a:off x="7928224" y="441366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Community Workgroup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540272-8E29-412C-AABC-4779964F3222}"/>
              </a:ext>
            </a:extLst>
          </p:cNvPr>
          <p:cNvSpPr/>
          <p:nvPr/>
        </p:nvSpPr>
        <p:spPr>
          <a:xfrm>
            <a:off x="5902556" y="4224475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Localization Workgroup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6F13E52-6E35-4CC4-BC59-269B4951D6E1}"/>
              </a:ext>
            </a:extLst>
          </p:cNvPr>
          <p:cNvSpPr/>
          <p:nvPr/>
        </p:nvSpPr>
        <p:spPr>
          <a:xfrm>
            <a:off x="8934296" y="532007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Outreach Workgroup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B727063-1238-4D06-AACD-2127F86D7AAF}"/>
              </a:ext>
            </a:extLst>
          </p:cNvPr>
          <p:cNvSpPr/>
          <p:nvPr/>
        </p:nvSpPr>
        <p:spPr>
          <a:xfrm>
            <a:off x="4044003" y="1898471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Tari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106A5EE-4820-45E5-ADD9-9A0D0DA0B1ED}"/>
              </a:ext>
            </a:extLst>
          </p:cNvPr>
          <p:cNvSpPr/>
          <p:nvPr/>
        </p:nvSpPr>
        <p:spPr>
          <a:xfrm>
            <a:off x="8318066" y="3455198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GloBee</a:t>
            </a:r>
            <a:endParaRPr lang="en-US" sz="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455204C-904E-41C9-8302-27A69236EF0F}"/>
              </a:ext>
            </a:extLst>
          </p:cNvPr>
          <p:cNvSpPr/>
          <p:nvPr/>
        </p:nvSpPr>
        <p:spPr>
          <a:xfrm>
            <a:off x="8896662" y="1401484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DV Chain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808A9ED-2C95-430C-BF17-CB5B322991C0}"/>
              </a:ext>
            </a:extLst>
          </p:cNvPr>
          <p:cNvSpPr/>
          <p:nvPr/>
        </p:nvSpPr>
        <p:spPr>
          <a:xfrm>
            <a:off x="10886111" y="1906370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Kraken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4F3275-4C09-4DC4-BCE3-FE550294A2A1}"/>
              </a:ext>
            </a:extLst>
          </p:cNvPr>
          <p:cNvSpPr/>
          <p:nvPr/>
        </p:nvSpPr>
        <p:spPr>
          <a:xfrm>
            <a:off x="7138031" y="3166651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Circle / </a:t>
            </a:r>
            <a:r>
              <a:rPr lang="en-US" sz="700" dirty="0" err="1"/>
              <a:t>Poloniex</a:t>
            </a:r>
            <a:endParaRPr lang="en-US" sz="7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44C3D95-9341-4C10-8146-A75C96592A8A}"/>
              </a:ext>
            </a:extLst>
          </p:cNvPr>
          <p:cNvSpPr/>
          <p:nvPr/>
        </p:nvSpPr>
        <p:spPr>
          <a:xfrm>
            <a:off x="1031379" y="2016835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Ledger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CDF392D-43F5-4E0C-A890-4436B1B255BC}"/>
              </a:ext>
            </a:extLst>
          </p:cNvPr>
          <p:cNvSpPr/>
          <p:nvPr/>
        </p:nvSpPr>
        <p:spPr>
          <a:xfrm>
            <a:off x="101562" y="2393287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Edge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733427C-220C-4AE9-B301-27D60392E09B}"/>
              </a:ext>
            </a:extLst>
          </p:cNvPr>
          <p:cNvSpPr/>
          <p:nvPr/>
        </p:nvSpPr>
        <p:spPr>
          <a:xfrm>
            <a:off x="2656186" y="3365163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Cake Wallet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95942C9-9391-47F6-A142-A3CE71DEF536}"/>
              </a:ext>
            </a:extLst>
          </p:cNvPr>
          <p:cNvSpPr/>
          <p:nvPr/>
        </p:nvSpPr>
        <p:spPr>
          <a:xfrm>
            <a:off x="968048" y="4073551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Monerujo</a:t>
            </a:r>
            <a:endParaRPr lang="en-US" sz="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129B94-1416-4B2B-BA7E-04D5FC52F177}"/>
              </a:ext>
            </a:extLst>
          </p:cNvPr>
          <p:cNvSpPr/>
          <p:nvPr/>
        </p:nvSpPr>
        <p:spPr>
          <a:xfrm>
            <a:off x="2634468" y="521749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Ecosystem Workgroup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F7CF3F-1290-422F-A679-F9842C2AC935}"/>
              </a:ext>
            </a:extLst>
          </p:cNvPr>
          <p:cNvSpPr/>
          <p:nvPr/>
        </p:nvSpPr>
        <p:spPr>
          <a:xfrm>
            <a:off x="5064418" y="1404877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Mastering Monero (</a:t>
            </a:r>
            <a:r>
              <a:rPr lang="en-US" sz="700" dirty="0" err="1"/>
              <a:t>Lernolibro</a:t>
            </a:r>
            <a:r>
              <a:rPr lang="en-US" sz="700" dirty="0"/>
              <a:t> LLC)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2C48968-77A1-4A88-9225-9E0D8E7E3443}"/>
              </a:ext>
            </a:extLst>
          </p:cNvPr>
          <p:cNvSpPr/>
          <p:nvPr/>
        </p:nvSpPr>
        <p:spPr>
          <a:xfrm>
            <a:off x="4869421" y="2393287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Colorado Crypto Conferences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324CAC7-E127-4C45-B9C5-509B6FBAFD1E}"/>
              </a:ext>
            </a:extLst>
          </p:cNvPr>
          <p:cNvSpPr/>
          <p:nvPr/>
        </p:nvSpPr>
        <p:spPr>
          <a:xfrm>
            <a:off x="2162386" y="1939159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MAGIC Grants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2F188DB-2BC4-4FED-B153-E6A9585818FA}"/>
              </a:ext>
            </a:extLst>
          </p:cNvPr>
          <p:cNvSpPr/>
          <p:nvPr/>
        </p:nvSpPr>
        <p:spPr>
          <a:xfrm>
            <a:off x="6066673" y="1459376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Zcash Foundation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EFEE7B-8B96-4089-AD27-1BB176F29422}"/>
              </a:ext>
            </a:extLst>
          </p:cNvPr>
          <p:cNvSpPr/>
          <p:nvPr/>
        </p:nvSpPr>
        <p:spPr>
          <a:xfrm>
            <a:off x="6053869" y="2580343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Electric Coin Company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CBADAFB-E3FA-472C-A624-439C3BED76C3}"/>
              </a:ext>
            </a:extLst>
          </p:cNvPr>
          <p:cNvSpPr/>
          <p:nvPr/>
        </p:nvSpPr>
        <p:spPr>
          <a:xfrm>
            <a:off x="9353862" y="3255266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Sweetwater Digital Asset Consulting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617270B-C5D9-4266-BA81-A98A34972897}"/>
              </a:ext>
            </a:extLst>
          </p:cNvPr>
          <p:cNvSpPr/>
          <p:nvPr/>
        </p:nvSpPr>
        <p:spPr>
          <a:xfrm>
            <a:off x="3691703" y="5212131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Defcon Workgroup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ED25D7F-632D-43F8-A584-2FAD23397E70}"/>
              </a:ext>
            </a:extLst>
          </p:cNvPr>
          <p:cNvSpPr/>
          <p:nvPr/>
        </p:nvSpPr>
        <p:spPr>
          <a:xfrm>
            <a:off x="3971487" y="426834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CCC Workgroup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E44D6F9-8D66-416A-9CB7-95BE552B47D5}"/>
              </a:ext>
            </a:extLst>
          </p:cNvPr>
          <p:cNvSpPr/>
          <p:nvPr/>
        </p:nvSpPr>
        <p:spPr>
          <a:xfrm>
            <a:off x="4752728" y="522853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RIAT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E931413-08FC-481F-98CB-E1418C6F7AF5}"/>
              </a:ext>
            </a:extLst>
          </p:cNvPr>
          <p:cNvSpPr/>
          <p:nvPr/>
        </p:nvSpPr>
        <p:spPr>
          <a:xfrm>
            <a:off x="7892506" y="5427141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Research Lab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6A29618-053F-47F1-B323-B195F8B862CF}"/>
              </a:ext>
            </a:extLst>
          </p:cNvPr>
          <p:cNvSpPr/>
          <p:nvPr/>
        </p:nvSpPr>
        <p:spPr>
          <a:xfrm>
            <a:off x="6957406" y="1957539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Cypher Market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32774F-622D-4147-B4E7-B4C5621B181E}"/>
              </a:ext>
            </a:extLst>
          </p:cNvPr>
          <p:cNvSpPr/>
          <p:nvPr/>
        </p:nvSpPr>
        <p:spPr>
          <a:xfrm>
            <a:off x="7857176" y="1430859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Binance</a:t>
            </a:r>
            <a:endParaRPr lang="en-US" sz="700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25AADF0-B423-4E98-9022-9AB46E784669}"/>
              </a:ext>
            </a:extLst>
          </p:cNvPr>
          <p:cNvSpPr/>
          <p:nvPr/>
        </p:nvSpPr>
        <p:spPr>
          <a:xfrm>
            <a:off x="4959958" y="416092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Meetups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007B9AE-622A-4D26-A2CF-45ADA964A140}"/>
              </a:ext>
            </a:extLst>
          </p:cNvPr>
          <p:cNvSpPr/>
          <p:nvPr/>
        </p:nvSpPr>
        <p:spPr>
          <a:xfrm>
            <a:off x="6872395" y="426020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GUI Workgroup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786BD5-1129-4B96-AA24-5311C68D07C7}"/>
              </a:ext>
            </a:extLst>
          </p:cNvPr>
          <p:cNvSpPr/>
          <p:nvPr/>
        </p:nvSpPr>
        <p:spPr>
          <a:xfrm>
            <a:off x="5841921" y="5253829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Hardware Workgroup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54ADF5F-A0D6-4FFF-90A5-FD24E915AD60}"/>
              </a:ext>
            </a:extLst>
          </p:cNvPr>
          <p:cNvSpPr/>
          <p:nvPr/>
        </p:nvSpPr>
        <p:spPr>
          <a:xfrm>
            <a:off x="8998236" y="2342216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Bisq</a:t>
            </a:r>
            <a:endParaRPr lang="en-US" sz="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9FBDB34-C8B7-4758-9D18-D9F81CE3A6C9}"/>
              </a:ext>
            </a:extLst>
          </p:cNvPr>
          <p:cNvSpPr/>
          <p:nvPr/>
        </p:nvSpPr>
        <p:spPr>
          <a:xfrm>
            <a:off x="7956029" y="2426437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OpenBazaar</a:t>
            </a:r>
            <a:endParaRPr lang="en-US" sz="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DA0B003-9D08-4EF5-B936-5757DBFC8FC9}"/>
              </a:ext>
            </a:extLst>
          </p:cNvPr>
          <p:cNvSpPr/>
          <p:nvPr/>
        </p:nvSpPr>
        <p:spPr>
          <a:xfrm>
            <a:off x="5288279" y="3249564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Purism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763C3E8-0000-4E91-B127-E81A050BD2E9}"/>
              </a:ext>
            </a:extLst>
          </p:cNvPr>
          <p:cNvSpPr/>
          <p:nvPr/>
        </p:nvSpPr>
        <p:spPr>
          <a:xfrm>
            <a:off x="836517" y="3085660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Trezor</a:t>
            </a:r>
            <a:endParaRPr lang="en-US" sz="700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47CF473-FF2F-4E95-A386-EA84F552086F}"/>
              </a:ext>
            </a:extLst>
          </p:cNvPr>
          <p:cNvSpPr/>
          <p:nvPr/>
        </p:nvSpPr>
        <p:spPr>
          <a:xfrm>
            <a:off x="11008240" y="5113781"/>
            <a:ext cx="914400" cy="914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Talk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447B30D-E59E-44B0-AFC1-A957BF9D4CAD}"/>
              </a:ext>
            </a:extLst>
          </p:cNvPr>
          <p:cNvSpPr/>
          <p:nvPr/>
        </p:nvSpPr>
        <p:spPr>
          <a:xfrm>
            <a:off x="9940877" y="1399737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Morph</a:t>
            </a:r>
          </a:p>
          <a:p>
            <a:pPr algn="ctr"/>
            <a:r>
              <a:rPr lang="en-US" sz="700" dirty="0"/>
              <a:t>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5B30D04-544A-404A-977A-2925B4EF9D2B}"/>
              </a:ext>
            </a:extLst>
          </p:cNvPr>
          <p:cNvSpPr/>
          <p:nvPr/>
        </p:nvSpPr>
        <p:spPr>
          <a:xfrm>
            <a:off x="9972190" y="2362220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Shapeshift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61EE21F-02DE-439C-A22B-E52E7A35A42F}"/>
              </a:ext>
            </a:extLst>
          </p:cNvPr>
          <p:cNvSpPr/>
          <p:nvPr/>
        </p:nvSpPr>
        <p:spPr>
          <a:xfrm>
            <a:off x="9932772" y="5208985"/>
            <a:ext cx="914400" cy="914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Coin Center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79CEAAB-1FAA-46B9-BE3D-F047D18B9163}"/>
              </a:ext>
            </a:extLst>
          </p:cNvPr>
          <p:cNvSpPr/>
          <p:nvPr/>
        </p:nvSpPr>
        <p:spPr>
          <a:xfrm>
            <a:off x="1777150" y="2833053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WooKey</a:t>
            </a:r>
            <a:endParaRPr lang="en-US" sz="700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3140381-0AF4-4DF0-99D9-28E7DFA0B47D}"/>
              </a:ext>
            </a:extLst>
          </p:cNvPr>
          <p:cNvSpPr/>
          <p:nvPr/>
        </p:nvSpPr>
        <p:spPr>
          <a:xfrm>
            <a:off x="2976553" y="427956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Trading Community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88C5EEB-C8C9-4164-9E67-FA71E4233D16}"/>
              </a:ext>
            </a:extLst>
          </p:cNvPr>
          <p:cNvSpPr/>
          <p:nvPr/>
        </p:nvSpPr>
        <p:spPr>
          <a:xfrm>
            <a:off x="1589682" y="521749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Mining Community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B0BEE8C-EB84-4119-8D78-BB31BA8CE00E}"/>
              </a:ext>
            </a:extLst>
          </p:cNvPr>
          <p:cNvSpPr/>
          <p:nvPr/>
        </p:nvSpPr>
        <p:spPr>
          <a:xfrm>
            <a:off x="4209787" y="3191677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Outside Researchers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3B70C0A-1B68-4D30-B80A-AE85D606D136}"/>
              </a:ext>
            </a:extLst>
          </p:cNvPr>
          <p:cNvSpPr/>
          <p:nvPr/>
        </p:nvSpPr>
        <p:spPr>
          <a:xfrm>
            <a:off x="11004698" y="4037230"/>
            <a:ext cx="914400" cy="914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Revuo</a:t>
            </a:r>
            <a:r>
              <a:rPr lang="en-US" sz="700" dirty="0"/>
              <a:t> Monero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EA644B4-BD26-4733-86C1-F9110DFF9235}"/>
              </a:ext>
            </a:extLst>
          </p:cNvPr>
          <p:cNvSpPr/>
          <p:nvPr/>
        </p:nvSpPr>
        <p:spPr>
          <a:xfrm>
            <a:off x="10009764" y="4206497"/>
            <a:ext cx="914400" cy="914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CoinDesk &amp; Other News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DFA26BA-6A0D-4065-8AA3-2146CECE07A2}"/>
              </a:ext>
            </a:extLst>
          </p:cNvPr>
          <p:cNvSpPr/>
          <p:nvPr/>
        </p:nvSpPr>
        <p:spPr>
          <a:xfrm>
            <a:off x="3134236" y="1384881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Whonix</a:t>
            </a:r>
            <a:endParaRPr lang="en-US" sz="7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2A8B5E-315A-4044-B82E-EA09D6E4C828}"/>
              </a:ext>
            </a:extLst>
          </p:cNvPr>
          <p:cNvSpPr/>
          <p:nvPr/>
        </p:nvSpPr>
        <p:spPr>
          <a:xfrm>
            <a:off x="3187091" y="2433539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OSTIF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217297E-1C36-475B-9D7F-56E107F4D63B}"/>
              </a:ext>
            </a:extLst>
          </p:cNvPr>
          <p:cNvSpPr/>
          <p:nvPr/>
        </p:nvSpPr>
        <p:spPr>
          <a:xfrm>
            <a:off x="10886111" y="2979779"/>
            <a:ext cx="914400" cy="9144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Blockfolio</a:t>
            </a:r>
            <a:endParaRPr lang="en-US" sz="700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A443E9B-760C-4AFE-B4E3-2C8B4F80F367}"/>
              </a:ext>
            </a:extLst>
          </p:cNvPr>
          <p:cNvSpPr/>
          <p:nvPr/>
        </p:nvSpPr>
        <p:spPr>
          <a:xfrm>
            <a:off x="1912325" y="421476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RU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C306601-3F44-4E59-8F59-8F66BC687C98}"/>
              </a:ext>
            </a:extLst>
          </p:cNvPr>
          <p:cNvSpPr/>
          <p:nvPr/>
        </p:nvSpPr>
        <p:spPr>
          <a:xfrm>
            <a:off x="227571" y="1427816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MyMonero</a:t>
            </a:r>
            <a:endParaRPr lang="en-US" sz="700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75F5D0C-FB2A-4E18-B517-582798234F2B}"/>
              </a:ext>
            </a:extLst>
          </p:cNvPr>
          <p:cNvSpPr/>
          <p:nvPr/>
        </p:nvSpPr>
        <p:spPr>
          <a:xfrm>
            <a:off x="599161" y="5152228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Support Workgroup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DE149B4-E4EC-459F-A59B-1A514D812370}"/>
              </a:ext>
            </a:extLst>
          </p:cNvPr>
          <p:cNvSpPr/>
          <p:nvPr/>
        </p:nvSpPr>
        <p:spPr>
          <a:xfrm>
            <a:off x="50289" y="4333045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Malware Response Workgroup</a:t>
            </a:r>
          </a:p>
        </p:txBody>
      </p:sp>
    </p:spTree>
    <p:extLst>
      <p:ext uri="{BB962C8B-B14F-4D97-AF65-F5344CB8AC3E}">
        <p14:creationId xmlns:p14="http://schemas.microsoft.com/office/powerpoint/2010/main" val="1803226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The Monero Ecosystem Grows in Complexity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145CDFC5-5DCC-4A60-B6A0-F052CD879F1E}"/>
              </a:ext>
            </a:extLst>
          </p:cNvPr>
          <p:cNvSpPr/>
          <p:nvPr/>
        </p:nvSpPr>
        <p:spPr>
          <a:xfrm>
            <a:off x="8973010" y="4232125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Developer Workgroup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DD4AB92-7621-43BF-9583-D0060278CA2E}"/>
              </a:ext>
            </a:extLst>
          </p:cNvPr>
          <p:cNvSpPr/>
          <p:nvPr/>
        </p:nvSpPr>
        <p:spPr>
          <a:xfrm>
            <a:off x="6902946" y="522853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</a:t>
            </a:r>
          </a:p>
          <a:p>
            <a:pPr algn="ctr"/>
            <a:r>
              <a:rPr lang="en-US" sz="700" dirty="0"/>
              <a:t>Core Team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99783C3-9C94-4651-A97A-866CA8A9ED73}"/>
              </a:ext>
            </a:extLst>
          </p:cNvPr>
          <p:cNvSpPr/>
          <p:nvPr/>
        </p:nvSpPr>
        <p:spPr>
          <a:xfrm>
            <a:off x="7928224" y="441366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Community Workgroup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540272-8E29-412C-AABC-4779964F3222}"/>
              </a:ext>
            </a:extLst>
          </p:cNvPr>
          <p:cNvSpPr/>
          <p:nvPr/>
        </p:nvSpPr>
        <p:spPr>
          <a:xfrm>
            <a:off x="5902556" y="4224475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Localization Workgroup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6F13E52-6E35-4CC4-BC59-269B4951D6E1}"/>
              </a:ext>
            </a:extLst>
          </p:cNvPr>
          <p:cNvSpPr/>
          <p:nvPr/>
        </p:nvSpPr>
        <p:spPr>
          <a:xfrm>
            <a:off x="8934296" y="5320073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Outreach Workgroup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B727063-1238-4D06-AACD-2127F86D7AAF}"/>
              </a:ext>
            </a:extLst>
          </p:cNvPr>
          <p:cNvSpPr/>
          <p:nvPr/>
        </p:nvSpPr>
        <p:spPr>
          <a:xfrm>
            <a:off x="4044003" y="1898471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Tari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106A5EE-4820-45E5-ADD9-9A0D0DA0B1ED}"/>
              </a:ext>
            </a:extLst>
          </p:cNvPr>
          <p:cNvSpPr/>
          <p:nvPr/>
        </p:nvSpPr>
        <p:spPr>
          <a:xfrm>
            <a:off x="8318066" y="3455198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GloBee</a:t>
            </a:r>
            <a:endParaRPr lang="en-US" sz="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455204C-904E-41C9-8302-27A69236EF0F}"/>
              </a:ext>
            </a:extLst>
          </p:cNvPr>
          <p:cNvSpPr/>
          <p:nvPr/>
        </p:nvSpPr>
        <p:spPr>
          <a:xfrm>
            <a:off x="8896662" y="1401484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DV Chain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808A9ED-2C95-430C-BF17-CB5B322991C0}"/>
              </a:ext>
            </a:extLst>
          </p:cNvPr>
          <p:cNvSpPr/>
          <p:nvPr/>
        </p:nvSpPr>
        <p:spPr>
          <a:xfrm>
            <a:off x="10886111" y="1906370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Kraken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4F3275-4C09-4DC4-BCE3-FE550294A2A1}"/>
              </a:ext>
            </a:extLst>
          </p:cNvPr>
          <p:cNvSpPr/>
          <p:nvPr/>
        </p:nvSpPr>
        <p:spPr>
          <a:xfrm>
            <a:off x="7138031" y="3166651"/>
            <a:ext cx="914400" cy="914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Circle / </a:t>
            </a:r>
            <a:r>
              <a:rPr lang="en-US" sz="700" dirty="0" err="1"/>
              <a:t>Poloniex</a:t>
            </a:r>
            <a:endParaRPr lang="en-US" sz="7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44C3D95-9341-4C10-8146-A75C96592A8A}"/>
              </a:ext>
            </a:extLst>
          </p:cNvPr>
          <p:cNvSpPr/>
          <p:nvPr/>
        </p:nvSpPr>
        <p:spPr>
          <a:xfrm>
            <a:off x="1031379" y="2016835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Ledger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CDF392D-43F5-4E0C-A890-4436B1B255BC}"/>
              </a:ext>
            </a:extLst>
          </p:cNvPr>
          <p:cNvSpPr/>
          <p:nvPr/>
        </p:nvSpPr>
        <p:spPr>
          <a:xfrm>
            <a:off x="101562" y="239328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Edge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733427C-220C-4AE9-B301-27D60392E09B}"/>
              </a:ext>
            </a:extLst>
          </p:cNvPr>
          <p:cNvSpPr/>
          <p:nvPr/>
        </p:nvSpPr>
        <p:spPr>
          <a:xfrm>
            <a:off x="2656186" y="3365163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Cake Wallet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95942C9-9391-47F6-A142-A3CE71DEF536}"/>
              </a:ext>
            </a:extLst>
          </p:cNvPr>
          <p:cNvSpPr/>
          <p:nvPr/>
        </p:nvSpPr>
        <p:spPr>
          <a:xfrm>
            <a:off x="968048" y="4073551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Monerujo</a:t>
            </a:r>
            <a:endParaRPr lang="en-US" sz="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129B94-1416-4B2B-BA7E-04D5FC52F177}"/>
              </a:ext>
            </a:extLst>
          </p:cNvPr>
          <p:cNvSpPr/>
          <p:nvPr/>
        </p:nvSpPr>
        <p:spPr>
          <a:xfrm>
            <a:off x="2634468" y="5217494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Ecosystem Workgroup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EF7CF3F-1290-422F-A679-F9842C2AC935}"/>
              </a:ext>
            </a:extLst>
          </p:cNvPr>
          <p:cNvSpPr/>
          <p:nvPr/>
        </p:nvSpPr>
        <p:spPr>
          <a:xfrm>
            <a:off x="5064418" y="140487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Mastering Monero (</a:t>
            </a:r>
            <a:r>
              <a:rPr lang="en-US" sz="700" dirty="0" err="1"/>
              <a:t>Lernolibro</a:t>
            </a:r>
            <a:r>
              <a:rPr lang="en-US" sz="700" dirty="0"/>
              <a:t> LLC)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2C48968-77A1-4A88-9225-9E0D8E7E3443}"/>
              </a:ext>
            </a:extLst>
          </p:cNvPr>
          <p:cNvSpPr/>
          <p:nvPr/>
        </p:nvSpPr>
        <p:spPr>
          <a:xfrm>
            <a:off x="4869421" y="239328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Colorado Crypto Conferences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324CAC7-E127-4C45-B9C5-509B6FBAFD1E}"/>
              </a:ext>
            </a:extLst>
          </p:cNvPr>
          <p:cNvSpPr/>
          <p:nvPr/>
        </p:nvSpPr>
        <p:spPr>
          <a:xfrm>
            <a:off x="2162386" y="193915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MAGIC Grants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2F188DB-2BC4-4FED-B153-E6A9585818FA}"/>
              </a:ext>
            </a:extLst>
          </p:cNvPr>
          <p:cNvSpPr/>
          <p:nvPr/>
        </p:nvSpPr>
        <p:spPr>
          <a:xfrm>
            <a:off x="6066673" y="1459376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Zcash Foundation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9EFEE7B-8B96-4089-AD27-1BB176F29422}"/>
              </a:ext>
            </a:extLst>
          </p:cNvPr>
          <p:cNvSpPr/>
          <p:nvPr/>
        </p:nvSpPr>
        <p:spPr>
          <a:xfrm>
            <a:off x="6053869" y="2580343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Electric Coin Company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CBADAFB-E3FA-472C-A624-439C3BED76C3}"/>
              </a:ext>
            </a:extLst>
          </p:cNvPr>
          <p:cNvSpPr/>
          <p:nvPr/>
        </p:nvSpPr>
        <p:spPr>
          <a:xfrm>
            <a:off x="9353862" y="3255266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Sweetwater Digital Asset Consulting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617270B-C5D9-4266-BA81-A98A34972897}"/>
              </a:ext>
            </a:extLst>
          </p:cNvPr>
          <p:cNvSpPr/>
          <p:nvPr/>
        </p:nvSpPr>
        <p:spPr>
          <a:xfrm>
            <a:off x="3691703" y="5212131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Defcon Workgroup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ED25D7F-632D-43F8-A584-2FAD23397E70}"/>
              </a:ext>
            </a:extLst>
          </p:cNvPr>
          <p:cNvSpPr/>
          <p:nvPr/>
        </p:nvSpPr>
        <p:spPr>
          <a:xfrm>
            <a:off x="3971487" y="4268344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CCC Workgroup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E44D6F9-8D66-416A-9CB7-95BE552B47D5}"/>
              </a:ext>
            </a:extLst>
          </p:cNvPr>
          <p:cNvSpPr/>
          <p:nvPr/>
        </p:nvSpPr>
        <p:spPr>
          <a:xfrm>
            <a:off x="4752728" y="5228533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RIAT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E931413-08FC-481F-98CB-E1418C6F7AF5}"/>
              </a:ext>
            </a:extLst>
          </p:cNvPr>
          <p:cNvSpPr/>
          <p:nvPr/>
        </p:nvSpPr>
        <p:spPr>
          <a:xfrm>
            <a:off x="7892506" y="5427141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Research Lab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6A29618-053F-47F1-B323-B195F8B862CF}"/>
              </a:ext>
            </a:extLst>
          </p:cNvPr>
          <p:cNvSpPr/>
          <p:nvPr/>
        </p:nvSpPr>
        <p:spPr>
          <a:xfrm>
            <a:off x="6957406" y="195753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Cypher Market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B32774F-622D-4147-B4E7-B4C5621B181E}"/>
              </a:ext>
            </a:extLst>
          </p:cNvPr>
          <p:cNvSpPr/>
          <p:nvPr/>
        </p:nvSpPr>
        <p:spPr>
          <a:xfrm>
            <a:off x="7857176" y="143085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Binance</a:t>
            </a:r>
            <a:endParaRPr lang="en-US" sz="700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25AADF0-B423-4E98-9022-9AB46E784669}"/>
              </a:ext>
            </a:extLst>
          </p:cNvPr>
          <p:cNvSpPr/>
          <p:nvPr/>
        </p:nvSpPr>
        <p:spPr>
          <a:xfrm>
            <a:off x="4959958" y="4160924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Meetups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007B9AE-622A-4D26-A2CF-45ADA964A140}"/>
              </a:ext>
            </a:extLst>
          </p:cNvPr>
          <p:cNvSpPr/>
          <p:nvPr/>
        </p:nvSpPr>
        <p:spPr>
          <a:xfrm>
            <a:off x="6872395" y="426020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GUI Workgroup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786BD5-1129-4B96-AA24-5311C68D07C7}"/>
              </a:ext>
            </a:extLst>
          </p:cNvPr>
          <p:cNvSpPr/>
          <p:nvPr/>
        </p:nvSpPr>
        <p:spPr>
          <a:xfrm>
            <a:off x="5841921" y="525382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Hardware Workgroup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54ADF5F-A0D6-4FFF-90A5-FD24E915AD60}"/>
              </a:ext>
            </a:extLst>
          </p:cNvPr>
          <p:cNvSpPr/>
          <p:nvPr/>
        </p:nvSpPr>
        <p:spPr>
          <a:xfrm>
            <a:off x="8998236" y="2342216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Bisq</a:t>
            </a:r>
            <a:endParaRPr lang="en-US" sz="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9FBDB34-C8B7-4758-9D18-D9F81CE3A6C9}"/>
              </a:ext>
            </a:extLst>
          </p:cNvPr>
          <p:cNvSpPr/>
          <p:nvPr/>
        </p:nvSpPr>
        <p:spPr>
          <a:xfrm>
            <a:off x="7956029" y="242643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OpenBazaar</a:t>
            </a:r>
            <a:endParaRPr lang="en-US" sz="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DA0B003-9D08-4EF5-B936-5757DBFC8FC9}"/>
              </a:ext>
            </a:extLst>
          </p:cNvPr>
          <p:cNvSpPr/>
          <p:nvPr/>
        </p:nvSpPr>
        <p:spPr>
          <a:xfrm>
            <a:off x="5288279" y="3249564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Purism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763C3E8-0000-4E91-B127-E81A050BD2E9}"/>
              </a:ext>
            </a:extLst>
          </p:cNvPr>
          <p:cNvSpPr/>
          <p:nvPr/>
        </p:nvSpPr>
        <p:spPr>
          <a:xfrm>
            <a:off x="836517" y="3085660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Trezor</a:t>
            </a:r>
            <a:endParaRPr lang="en-US" sz="700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47CF473-FF2F-4E95-A386-EA84F552086F}"/>
              </a:ext>
            </a:extLst>
          </p:cNvPr>
          <p:cNvSpPr/>
          <p:nvPr/>
        </p:nvSpPr>
        <p:spPr>
          <a:xfrm>
            <a:off x="11008240" y="5113781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Talk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447B30D-E59E-44B0-AFC1-A957BF9D4CAD}"/>
              </a:ext>
            </a:extLst>
          </p:cNvPr>
          <p:cNvSpPr/>
          <p:nvPr/>
        </p:nvSpPr>
        <p:spPr>
          <a:xfrm>
            <a:off x="9940877" y="139973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Morph</a:t>
            </a:r>
          </a:p>
          <a:p>
            <a:pPr algn="ctr"/>
            <a:r>
              <a:rPr lang="en-US" sz="700" dirty="0"/>
              <a:t>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5B30D04-544A-404A-977A-2925B4EF9D2B}"/>
              </a:ext>
            </a:extLst>
          </p:cNvPr>
          <p:cNvSpPr/>
          <p:nvPr/>
        </p:nvSpPr>
        <p:spPr>
          <a:xfrm>
            <a:off x="9972190" y="2362220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Shapeshift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61EE21F-02DE-439C-A22B-E52E7A35A42F}"/>
              </a:ext>
            </a:extLst>
          </p:cNvPr>
          <p:cNvSpPr/>
          <p:nvPr/>
        </p:nvSpPr>
        <p:spPr>
          <a:xfrm>
            <a:off x="9932772" y="5208985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Coin Center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79CEAAB-1FAA-46B9-BE3D-F047D18B9163}"/>
              </a:ext>
            </a:extLst>
          </p:cNvPr>
          <p:cNvSpPr/>
          <p:nvPr/>
        </p:nvSpPr>
        <p:spPr>
          <a:xfrm>
            <a:off x="1777150" y="2833053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WooKey</a:t>
            </a:r>
            <a:endParaRPr lang="en-US" sz="700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3140381-0AF4-4DF0-99D9-28E7DFA0B47D}"/>
              </a:ext>
            </a:extLst>
          </p:cNvPr>
          <p:cNvSpPr/>
          <p:nvPr/>
        </p:nvSpPr>
        <p:spPr>
          <a:xfrm>
            <a:off x="2976553" y="427956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Trading Community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88C5EEB-C8C9-4164-9E67-FA71E4233D16}"/>
              </a:ext>
            </a:extLst>
          </p:cNvPr>
          <p:cNvSpPr/>
          <p:nvPr/>
        </p:nvSpPr>
        <p:spPr>
          <a:xfrm>
            <a:off x="1589682" y="5217494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Mining Community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B0BEE8C-EB84-4119-8D78-BB31BA8CE00E}"/>
              </a:ext>
            </a:extLst>
          </p:cNvPr>
          <p:cNvSpPr/>
          <p:nvPr/>
        </p:nvSpPr>
        <p:spPr>
          <a:xfrm>
            <a:off x="4209787" y="3191677"/>
            <a:ext cx="9144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Outside Researchers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3B70C0A-1B68-4D30-B80A-AE85D606D136}"/>
              </a:ext>
            </a:extLst>
          </p:cNvPr>
          <p:cNvSpPr/>
          <p:nvPr/>
        </p:nvSpPr>
        <p:spPr>
          <a:xfrm>
            <a:off x="11004698" y="4037230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Revuo</a:t>
            </a:r>
            <a:r>
              <a:rPr lang="en-US" sz="700" dirty="0"/>
              <a:t> Monero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EA644B4-BD26-4733-86C1-F9110DFF9235}"/>
              </a:ext>
            </a:extLst>
          </p:cNvPr>
          <p:cNvSpPr/>
          <p:nvPr/>
        </p:nvSpPr>
        <p:spPr>
          <a:xfrm>
            <a:off x="10009764" y="4206497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CoinDesk &amp; Other News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DFA26BA-6A0D-4065-8AA3-2146CECE07A2}"/>
              </a:ext>
            </a:extLst>
          </p:cNvPr>
          <p:cNvSpPr/>
          <p:nvPr/>
        </p:nvSpPr>
        <p:spPr>
          <a:xfrm>
            <a:off x="3134236" y="1384881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Whonix</a:t>
            </a:r>
            <a:endParaRPr lang="en-US" sz="70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E2A8B5E-315A-4044-B82E-EA09D6E4C828}"/>
              </a:ext>
            </a:extLst>
          </p:cNvPr>
          <p:cNvSpPr/>
          <p:nvPr/>
        </p:nvSpPr>
        <p:spPr>
          <a:xfrm>
            <a:off x="3187091" y="243353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OSTIF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217297E-1C36-475B-9D7F-56E107F4D63B}"/>
              </a:ext>
            </a:extLst>
          </p:cNvPr>
          <p:cNvSpPr/>
          <p:nvPr/>
        </p:nvSpPr>
        <p:spPr>
          <a:xfrm>
            <a:off x="10886111" y="2979779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Blockfolio</a:t>
            </a:r>
            <a:endParaRPr lang="en-US" sz="700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A443E9B-760C-4AFE-B4E3-2C8B4F80F367}"/>
              </a:ext>
            </a:extLst>
          </p:cNvPr>
          <p:cNvSpPr/>
          <p:nvPr/>
        </p:nvSpPr>
        <p:spPr>
          <a:xfrm>
            <a:off x="1912325" y="4214762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RU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C306601-3F44-4E59-8F59-8F66BC687C98}"/>
              </a:ext>
            </a:extLst>
          </p:cNvPr>
          <p:cNvSpPr/>
          <p:nvPr/>
        </p:nvSpPr>
        <p:spPr>
          <a:xfrm>
            <a:off x="227571" y="1427816"/>
            <a:ext cx="914400" cy="9144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MyMonero</a:t>
            </a:r>
            <a:endParaRPr lang="en-US" sz="700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75F5D0C-FB2A-4E18-B517-582798234F2B}"/>
              </a:ext>
            </a:extLst>
          </p:cNvPr>
          <p:cNvSpPr/>
          <p:nvPr/>
        </p:nvSpPr>
        <p:spPr>
          <a:xfrm>
            <a:off x="599161" y="5152228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Support Workgroup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DE149B4-E4EC-459F-A59B-1A514D812370}"/>
              </a:ext>
            </a:extLst>
          </p:cNvPr>
          <p:cNvSpPr/>
          <p:nvPr/>
        </p:nvSpPr>
        <p:spPr>
          <a:xfrm>
            <a:off x="50289" y="4333045"/>
            <a:ext cx="914400" cy="914400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Monero Malware Response Workgroup</a:t>
            </a:r>
          </a:p>
        </p:txBody>
      </p:sp>
    </p:spTree>
    <p:extLst>
      <p:ext uri="{BB962C8B-B14F-4D97-AF65-F5344CB8AC3E}">
        <p14:creationId xmlns:p14="http://schemas.microsoft.com/office/powerpoint/2010/main" val="3428071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The Monero Ecosystem Grows in Complexity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43242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With such a diverse set of stakeholders, the Core Team &amp; community need to embrace formalization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There is no way to keep track of thousands of conversations and dozens of workgroups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Delegate this task as needed to other workgroups sensibly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Some bureaucracy is good if it gets everyone on the same page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Core Team needs to embrace responsibilities or delegate/abdicate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Smart communication is key</a:t>
            </a:r>
          </a:p>
        </p:txBody>
      </p:sp>
    </p:spTree>
    <p:extLst>
      <p:ext uri="{BB962C8B-B14F-4D97-AF65-F5344CB8AC3E}">
        <p14:creationId xmlns:p14="http://schemas.microsoft.com/office/powerpoint/2010/main" val="1815991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Specific Baby Steps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43242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Commit to code freezes one full month before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Decide on the main features about 6 months before scheduled upgrades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More frequent and scheduled minor, feature updates (reproduceable builds, yay!)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Create timelines for major features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Have formal feedback submission procedures for large changes and open conversations to discuss these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Set and adhere to reasonable deadlines, and only adjust if the situation changes</a:t>
            </a:r>
          </a:p>
        </p:txBody>
      </p:sp>
    </p:spTree>
    <p:extLst>
      <p:ext uri="{BB962C8B-B14F-4D97-AF65-F5344CB8AC3E}">
        <p14:creationId xmlns:p14="http://schemas.microsoft.com/office/powerpoint/2010/main" val="1316159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High-Level Takeaways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27853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Monero’s release schedule is usually nothing short of chaos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Updates are fine, but we need to get our act together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Effort isn’t typically the issue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We need to be better at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833430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Specific Baby Steps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43242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Commit to code freezes one full month before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Decide on the main features about 6 months before scheduled upgrades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More frequent and scheduled minor, feature updates (reproduceable builds, yay!)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Create timelines for major features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Have formal feedback submission procedures for large changes and open conversations to discuss these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Set and adhere to reasonable deadlines, and only adjust if the situation changes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F0CE7C9-F7D8-4C2B-AC88-9065F139B119}"/>
              </a:ext>
            </a:extLst>
          </p:cNvPr>
          <p:cNvSpPr/>
          <p:nvPr/>
        </p:nvSpPr>
        <p:spPr>
          <a:xfrm>
            <a:off x="8395855" y="1441912"/>
            <a:ext cx="3704924" cy="1625047"/>
          </a:xfrm>
          <a:prstGeom prst="roundRect">
            <a:avLst/>
          </a:prstGeom>
          <a:solidFill>
            <a:srgbClr val="4EC3C5"/>
          </a:solidFill>
          <a:ln w="76200">
            <a:solidFill>
              <a:srgbClr val="D15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302F0B-A501-41F2-B30F-FB294F6E7CE1}"/>
              </a:ext>
            </a:extLst>
          </p:cNvPr>
          <p:cNvSpPr txBox="1"/>
          <p:nvPr/>
        </p:nvSpPr>
        <p:spPr>
          <a:xfrm>
            <a:off x="8505315" y="1538854"/>
            <a:ext cx="3486004" cy="14311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900" b="1" spc="100" dirty="0">
                <a:latin typeface="Gill Sans MT Condensed" panose="020B0506020104020203" pitchFamily="34" charset="0"/>
              </a:rPr>
              <a:t>Plans may change, but we need to make them and communicate them clearly</a:t>
            </a:r>
          </a:p>
        </p:txBody>
      </p:sp>
    </p:spTree>
    <p:extLst>
      <p:ext uri="{BB962C8B-B14F-4D97-AF65-F5344CB8AC3E}">
        <p14:creationId xmlns:p14="http://schemas.microsoft.com/office/powerpoint/2010/main" val="57955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323A94-BF56-4EF5-9E94-A2B7D5B7F194}"/>
              </a:ext>
            </a:extLst>
          </p:cNvPr>
          <p:cNvGrpSpPr/>
          <p:nvPr/>
        </p:nvGrpSpPr>
        <p:grpSpPr>
          <a:xfrm>
            <a:off x="252524" y="1773989"/>
            <a:ext cx="11686952" cy="2775686"/>
            <a:chOff x="232146" y="224845"/>
            <a:chExt cx="11686952" cy="27756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3F790D-C0F7-4634-9AE7-EAA2D220CB38}"/>
                </a:ext>
              </a:extLst>
            </p:cNvPr>
            <p:cNvSpPr txBox="1"/>
            <p:nvPr/>
          </p:nvSpPr>
          <p:spPr>
            <a:xfrm>
              <a:off x="232146" y="224845"/>
              <a:ext cx="11686952" cy="116955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7000" cap="small" spc="100" dirty="0">
                  <a:solidFill>
                    <a:srgbClr val="D1553C"/>
                  </a:solidFill>
                  <a:latin typeface="Gill Sans MT Condensed" panose="020B0506020104020203" pitchFamily="34" charset="0"/>
                </a:rPr>
                <a:t>Thank You</a:t>
              </a:r>
              <a:endParaRPr lang="en-US" sz="50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endParaRPr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AA4DF8DE-5CA0-4E8F-8D0F-3FDF6603AF6A}"/>
                </a:ext>
              </a:extLst>
            </p:cNvPr>
            <p:cNvCxnSpPr>
              <a:cxnSpLocks/>
            </p:cNvCxnSpPr>
            <p:nvPr/>
          </p:nvCxnSpPr>
          <p:spPr>
            <a:xfrm>
              <a:off x="4449280" y="1397852"/>
              <a:ext cx="3238501" cy="0"/>
            </a:xfrm>
            <a:prstGeom prst="line">
              <a:avLst/>
            </a:prstGeom>
            <a:ln w="76200">
              <a:solidFill>
                <a:srgbClr val="4EC3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02B154-630F-4475-BCB2-5ED3B889EE7C}"/>
                </a:ext>
              </a:extLst>
            </p:cNvPr>
            <p:cNvSpPr txBox="1"/>
            <p:nvPr/>
          </p:nvSpPr>
          <p:spPr>
            <a:xfrm>
              <a:off x="398720" y="1754036"/>
              <a:ext cx="11339622" cy="124649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500" spc="100" dirty="0">
                  <a:latin typeface="Gill Sans MT Condensed" panose="020B0506020104020203" pitchFamily="34" charset="0"/>
                </a:rPr>
                <a:t>justin@ehrenhofer.org</a:t>
              </a:r>
            </a:p>
            <a:p>
              <a:pPr algn="ctr"/>
              <a:r>
                <a:rPr lang="en-US" sz="2500" spc="100" dirty="0">
                  <a:latin typeface="Gill Sans MT Condensed" panose="020B0506020104020203" pitchFamily="34" charset="0"/>
                </a:rPr>
                <a:t>#</a:t>
              </a:r>
              <a:r>
                <a:rPr lang="en-US" sz="2500" spc="100" dirty="0" err="1">
                  <a:latin typeface="Gill Sans MT Condensed" panose="020B0506020104020203" pitchFamily="34" charset="0"/>
                </a:rPr>
                <a:t>monero</a:t>
              </a:r>
              <a:r>
                <a:rPr lang="en-US" sz="2500" spc="100" dirty="0">
                  <a:latin typeface="Gill Sans MT Condensed" panose="020B0506020104020203" pitchFamily="34" charset="0"/>
                </a:rPr>
                <a:t>-community</a:t>
              </a:r>
            </a:p>
            <a:p>
              <a:pPr algn="ctr"/>
              <a:r>
                <a:rPr lang="en-US" sz="2500" spc="100" dirty="0">
                  <a:latin typeface="Gill Sans MT Condensed" panose="020B0506020104020203" pitchFamily="34" charset="0"/>
                </a:rPr>
                <a:t>r/</a:t>
              </a:r>
              <a:r>
                <a:rPr lang="en-US" sz="2500" spc="100" dirty="0" err="1">
                  <a:latin typeface="Gill Sans MT Condensed" panose="020B0506020104020203" pitchFamily="34" charset="0"/>
                </a:rPr>
                <a:t>MoneroCommunity</a:t>
              </a:r>
              <a:endParaRPr lang="en-US" sz="2500" spc="100" dirty="0">
                <a:latin typeface="Gill Sans MT Condensed" panose="020B05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3564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087511" y="6012203"/>
            <a:ext cx="3738250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58122"/>
            <a:ext cx="4578925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What Monero Supposedly Does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>
            <a:cxnSpLocks/>
          </p:cNvCxnSpPr>
          <p:nvPr/>
        </p:nvCxnSpPr>
        <p:spPr>
          <a:xfrm>
            <a:off x="398721" y="2370047"/>
            <a:ext cx="4256406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9169364-20C5-4827-A34D-9507FD795B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11"/>
          <a:stretch/>
        </p:blipFill>
        <p:spPr>
          <a:xfrm>
            <a:off x="4790155" y="-1"/>
            <a:ext cx="7401845" cy="6857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E3AD54-2E79-4C8F-9146-882E419D69C9}"/>
              </a:ext>
            </a:extLst>
          </p:cNvPr>
          <p:cNvSpPr txBox="1"/>
          <p:nvPr/>
        </p:nvSpPr>
        <p:spPr>
          <a:xfrm>
            <a:off x="232146" y="2605991"/>
            <a:ext cx="3183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 Condensed" panose="020B0506020104020203" pitchFamily="34" charset="0"/>
              </a:rPr>
              <a:t>Taken from the 2015 Year in Review</a:t>
            </a:r>
          </a:p>
        </p:txBody>
      </p:sp>
    </p:spTree>
    <p:extLst>
      <p:ext uri="{BB962C8B-B14F-4D97-AF65-F5344CB8AC3E}">
        <p14:creationId xmlns:p14="http://schemas.microsoft.com/office/powerpoint/2010/main" val="1194457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Case Study I: Spring 2019 Update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F7DA97-4CFF-4123-BAC1-6B29F3F0E430}"/>
              </a:ext>
            </a:extLst>
          </p:cNvPr>
          <p:cNvCxnSpPr/>
          <p:nvPr/>
        </p:nvCxnSpPr>
        <p:spPr>
          <a:xfrm>
            <a:off x="426188" y="3340601"/>
            <a:ext cx="1133962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C0BCDA-674B-4C97-AC78-D2466C31E2F6}"/>
              </a:ext>
            </a:extLst>
          </p:cNvPr>
          <p:cNvSpPr txBox="1"/>
          <p:nvPr/>
        </p:nvSpPr>
        <p:spPr>
          <a:xfrm>
            <a:off x="468137" y="2005180"/>
            <a:ext cx="17237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Core Team Decision to Update Early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February 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0E00F2-CF5D-4977-914D-7A3CB5073B25}"/>
              </a:ext>
            </a:extLst>
          </p:cNvPr>
          <p:cNvSpPr txBox="1"/>
          <p:nvPr/>
        </p:nvSpPr>
        <p:spPr>
          <a:xfrm>
            <a:off x="10046243" y="2298359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0.14.1 Release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July 17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8C796D-A704-450B-9F84-1E7E972C7133}"/>
              </a:ext>
            </a:extLst>
          </p:cNvPr>
          <p:cNvSpPr txBox="1"/>
          <p:nvPr/>
        </p:nvSpPr>
        <p:spPr>
          <a:xfrm>
            <a:off x="1362355" y="3897520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0.14 Release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February 25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4C5CCE5-5647-408F-940B-89D2FDBC2B03}"/>
              </a:ext>
            </a:extLst>
          </p:cNvPr>
          <p:cNvCxnSpPr>
            <a:stCxn id="2" idx="2"/>
          </p:cNvCxnSpPr>
          <p:nvPr/>
        </p:nvCxnSpPr>
        <p:spPr>
          <a:xfrm rot="5400000">
            <a:off x="1006093" y="3016656"/>
            <a:ext cx="319757" cy="328131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B70C9CE-6AC1-4E5C-B0B1-103FAC75B304}"/>
              </a:ext>
            </a:extLst>
          </p:cNvPr>
          <p:cNvCxnSpPr>
            <a:cxnSpLocks/>
            <a:endCxn id="14" idx="0"/>
          </p:cNvCxnSpPr>
          <p:nvPr/>
        </p:nvCxnSpPr>
        <p:spPr>
          <a:xfrm rot="16200000" flipH="1">
            <a:off x="1748701" y="3421967"/>
            <a:ext cx="529402" cy="421704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ED2C63BF-AEBD-49C0-907C-8CAB6E4EB8D7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>
            <a:off x="10720856" y="3187183"/>
            <a:ext cx="368224" cy="6349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987DD9F-43D0-49FE-94D9-0BA266CB4838}"/>
              </a:ext>
            </a:extLst>
          </p:cNvPr>
          <p:cNvSpPr txBox="1"/>
          <p:nvPr/>
        </p:nvSpPr>
        <p:spPr>
          <a:xfrm>
            <a:off x="2694345" y="2159859"/>
            <a:ext cx="11601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Early Update Date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March 9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03D737-58BE-480D-9711-EF878B3F0763}"/>
              </a:ext>
            </a:extLst>
          </p:cNvPr>
          <p:cNvSpPr txBox="1"/>
          <p:nvPr/>
        </p:nvSpPr>
        <p:spPr>
          <a:xfrm>
            <a:off x="4601171" y="2159859"/>
            <a:ext cx="1408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Original Planned Update Date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~April 9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6202D7C1-F0E6-4D9F-A3C8-AFE0D4AC87D3}"/>
              </a:ext>
            </a:extLst>
          </p:cNvPr>
          <p:cNvCxnSpPr>
            <a:cxnSpLocks/>
            <a:stCxn id="48" idx="1"/>
          </p:cNvCxnSpPr>
          <p:nvPr/>
        </p:nvCxnSpPr>
        <p:spPr>
          <a:xfrm rot="10800000" flipV="1">
            <a:off x="2375705" y="2667691"/>
            <a:ext cx="318641" cy="672906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15523382-8193-437C-B07F-A5462F50297E}"/>
              </a:ext>
            </a:extLst>
          </p:cNvPr>
          <p:cNvCxnSpPr>
            <a:cxnSpLocks/>
            <a:stCxn id="49" idx="1"/>
          </p:cNvCxnSpPr>
          <p:nvPr/>
        </p:nvCxnSpPr>
        <p:spPr>
          <a:xfrm rot="10800000" flipV="1">
            <a:off x="4379519" y="2667691"/>
            <a:ext cx="221652" cy="645390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146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Case Study I: Spring 2019 Update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F7DA97-4CFF-4123-BAC1-6B29F3F0E430}"/>
              </a:ext>
            </a:extLst>
          </p:cNvPr>
          <p:cNvCxnSpPr/>
          <p:nvPr/>
        </p:nvCxnSpPr>
        <p:spPr>
          <a:xfrm>
            <a:off x="426188" y="3340601"/>
            <a:ext cx="1133962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C0BCDA-674B-4C97-AC78-D2466C31E2F6}"/>
              </a:ext>
            </a:extLst>
          </p:cNvPr>
          <p:cNvSpPr txBox="1"/>
          <p:nvPr/>
        </p:nvSpPr>
        <p:spPr>
          <a:xfrm>
            <a:off x="468137" y="2005180"/>
            <a:ext cx="17237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Core Team Decision to Update Early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February 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E0169-4DBA-4AB1-817A-6AC2C68419D9}"/>
              </a:ext>
            </a:extLst>
          </p:cNvPr>
          <p:cNvSpPr txBox="1"/>
          <p:nvPr/>
        </p:nvSpPr>
        <p:spPr>
          <a:xfrm>
            <a:off x="2694345" y="2159859"/>
            <a:ext cx="11601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Early Update Date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March 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53B94-0058-48D6-B02F-5B70E8840B4A}"/>
              </a:ext>
            </a:extLst>
          </p:cNvPr>
          <p:cNvSpPr txBox="1"/>
          <p:nvPr/>
        </p:nvSpPr>
        <p:spPr>
          <a:xfrm>
            <a:off x="4601171" y="2159859"/>
            <a:ext cx="1408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Original Planned Update Date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~April 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0E00F2-CF5D-4977-914D-7A3CB5073B25}"/>
              </a:ext>
            </a:extLst>
          </p:cNvPr>
          <p:cNvSpPr txBox="1"/>
          <p:nvPr/>
        </p:nvSpPr>
        <p:spPr>
          <a:xfrm>
            <a:off x="10046243" y="2298359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0.14.1 Release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July 17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8C796D-A704-450B-9F84-1E7E972C7133}"/>
              </a:ext>
            </a:extLst>
          </p:cNvPr>
          <p:cNvSpPr txBox="1"/>
          <p:nvPr/>
        </p:nvSpPr>
        <p:spPr>
          <a:xfrm>
            <a:off x="1362355" y="3897520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0.14 Release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February 25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4C5CCE5-5647-408F-940B-89D2FDBC2B03}"/>
              </a:ext>
            </a:extLst>
          </p:cNvPr>
          <p:cNvCxnSpPr>
            <a:stCxn id="2" idx="2"/>
          </p:cNvCxnSpPr>
          <p:nvPr/>
        </p:nvCxnSpPr>
        <p:spPr>
          <a:xfrm rot="5400000">
            <a:off x="1006093" y="3016658"/>
            <a:ext cx="319758" cy="328128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B70C9CE-6AC1-4E5C-B0B1-103FAC75B304}"/>
              </a:ext>
            </a:extLst>
          </p:cNvPr>
          <p:cNvCxnSpPr>
            <a:cxnSpLocks/>
            <a:endCxn id="14" idx="0"/>
          </p:cNvCxnSpPr>
          <p:nvPr/>
        </p:nvCxnSpPr>
        <p:spPr>
          <a:xfrm rot="16200000" flipH="1">
            <a:off x="1748701" y="3421967"/>
            <a:ext cx="529402" cy="421704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59851EF9-9A9B-4F0F-A235-84AD93C12C23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 flipV="1">
            <a:off x="2375705" y="2667691"/>
            <a:ext cx="318641" cy="672906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5DA62864-3C2E-4695-A346-3CB68751CA24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4379519" y="2667691"/>
            <a:ext cx="221652" cy="645390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ED2C63BF-AEBD-49C0-907C-8CAB6E4EB8D7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>
            <a:off x="10720856" y="3187183"/>
            <a:ext cx="368225" cy="6348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88C055-8AF5-46CB-B4A8-0A78FB49FE46}"/>
              </a:ext>
            </a:extLst>
          </p:cNvPr>
          <p:cNvSpPr txBox="1"/>
          <p:nvPr/>
        </p:nvSpPr>
        <p:spPr>
          <a:xfrm>
            <a:off x="6139261" y="3879427"/>
            <a:ext cx="390698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latin typeface="Gill Sans MT Condensed" panose="020B0506020104020203" pitchFamily="34" charset="0"/>
              </a:rPr>
              <a:t>Moving the release forward one month delayed the implementation of most features by three months.</a:t>
            </a:r>
          </a:p>
        </p:txBody>
      </p:sp>
    </p:spTree>
    <p:extLst>
      <p:ext uri="{BB962C8B-B14F-4D97-AF65-F5344CB8AC3E}">
        <p14:creationId xmlns:p14="http://schemas.microsoft.com/office/powerpoint/2010/main" val="2352512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Case Study II: Payment IDs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9F0450-41EA-406C-B893-1E153B7D26E4}"/>
              </a:ext>
            </a:extLst>
          </p:cNvPr>
          <p:cNvCxnSpPr/>
          <p:nvPr/>
        </p:nvCxnSpPr>
        <p:spPr>
          <a:xfrm>
            <a:off x="426188" y="3340601"/>
            <a:ext cx="1133962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08DEB04-4E37-47EC-91F7-F0DED993B4F5}"/>
              </a:ext>
            </a:extLst>
          </p:cNvPr>
          <p:cNvSpPr txBox="1"/>
          <p:nvPr/>
        </p:nvSpPr>
        <p:spPr>
          <a:xfrm>
            <a:off x="468137" y="2005180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Opened Discussion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May 2018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34EC7B-A7C9-4D18-83E2-B569EE62B099}"/>
              </a:ext>
            </a:extLst>
          </p:cNvPr>
          <p:cNvSpPr txBox="1"/>
          <p:nvPr/>
        </p:nvSpPr>
        <p:spPr>
          <a:xfrm>
            <a:off x="6102553" y="2159859"/>
            <a:ext cx="1408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Payment ID Meeting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January 2019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DADFE5-A9E0-47F7-A924-FDC7AE47FE1B}"/>
              </a:ext>
            </a:extLst>
          </p:cNvPr>
          <p:cNvSpPr txBox="1"/>
          <p:nvPr/>
        </p:nvSpPr>
        <p:spPr>
          <a:xfrm>
            <a:off x="8595635" y="2159859"/>
            <a:ext cx="1872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“Long Payment ID Deprecation” Blog Post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June 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A0E665-FE79-4B26-981D-41E114FAE8D3}"/>
              </a:ext>
            </a:extLst>
          </p:cNvPr>
          <p:cNvSpPr txBox="1"/>
          <p:nvPr/>
        </p:nvSpPr>
        <p:spPr>
          <a:xfrm>
            <a:off x="10444375" y="2298359"/>
            <a:ext cx="1723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0.15 Release</a:t>
            </a:r>
          </a:p>
          <a:p>
            <a:pPr algn="ctr"/>
            <a:r>
              <a:rPr lang="en-US" sz="20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October 2019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4EB5E96A-6310-4DE7-80A4-12A8848ADBED}"/>
              </a:ext>
            </a:extLst>
          </p:cNvPr>
          <p:cNvCxnSpPr>
            <a:stCxn id="11" idx="2"/>
          </p:cNvCxnSpPr>
          <p:nvPr/>
        </p:nvCxnSpPr>
        <p:spPr>
          <a:xfrm rot="5400000">
            <a:off x="852205" y="2862769"/>
            <a:ext cx="627535" cy="328128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5D29529-6705-4E3D-A9E3-8D1111EBBC7A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 flipV="1">
            <a:off x="5783925" y="2667691"/>
            <a:ext cx="318629" cy="672904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00CE4596-5E15-4001-B02F-31ECA1F9F087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 flipV="1">
            <a:off x="8373989" y="2667691"/>
            <a:ext cx="221646" cy="645388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DEBD3BE3-86F8-4E6A-B7B4-01475FCA7FDD}"/>
              </a:ext>
            </a:extLst>
          </p:cNvPr>
          <p:cNvCxnSpPr>
            <a:cxnSpLocks/>
            <a:stCxn id="14" idx="2"/>
          </p:cNvCxnSpPr>
          <p:nvPr/>
        </p:nvCxnSpPr>
        <p:spPr>
          <a:xfrm rot="16200000" flipH="1">
            <a:off x="11122161" y="3190357"/>
            <a:ext cx="368226" cy="1"/>
          </a:xfrm>
          <a:prstGeom prst="bentConnector3">
            <a:avLst>
              <a:gd name="adj1" fmla="val 5000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69E5B4-F41E-4AAB-A35E-571749F6F1B6}"/>
              </a:ext>
            </a:extLst>
          </p:cNvPr>
          <p:cNvSpPr txBox="1"/>
          <p:nvPr/>
        </p:nvSpPr>
        <p:spPr>
          <a:xfrm>
            <a:off x="2530016" y="2917991"/>
            <a:ext cx="1723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Ongoing Discussion</a:t>
            </a:r>
          </a:p>
        </p:txBody>
      </p:sp>
    </p:spTree>
    <p:extLst>
      <p:ext uri="{BB962C8B-B14F-4D97-AF65-F5344CB8AC3E}">
        <p14:creationId xmlns:p14="http://schemas.microsoft.com/office/powerpoint/2010/main" val="1799185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Case Study II: Payment IDs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27853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Everyone agreed that using long payment IDs is bad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Only some people argued for the removal of short payment IDs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No one agreed on what “deprecation” meant – wallet or consensus?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No one agreed on how to deprecate – permanent or temporary?</a:t>
            </a:r>
          </a:p>
        </p:txBody>
      </p:sp>
    </p:spTree>
    <p:extLst>
      <p:ext uri="{BB962C8B-B14F-4D97-AF65-F5344CB8AC3E}">
        <p14:creationId xmlns:p14="http://schemas.microsoft.com/office/powerpoint/2010/main" val="2585857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Areas of Success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27853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Monero has a strong decentralized passion. It’s unlikely that controversial changes can be implemented without significant prior discussion.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Monero has a huge community of people who genuinely care. They offer many perspectives with good intentions.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The Monero community continues to grow.</a:t>
            </a:r>
          </a:p>
        </p:txBody>
      </p:sp>
    </p:spTree>
    <p:extLst>
      <p:ext uri="{BB962C8B-B14F-4D97-AF65-F5344CB8AC3E}">
        <p14:creationId xmlns:p14="http://schemas.microsoft.com/office/powerpoint/2010/main" val="2760922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0CDE545-142F-417F-A87E-34030C9B2C8E}"/>
              </a:ext>
            </a:extLst>
          </p:cNvPr>
          <p:cNvSpPr txBox="1"/>
          <p:nvPr/>
        </p:nvSpPr>
        <p:spPr>
          <a:xfrm>
            <a:off x="1183760" y="6204563"/>
            <a:ext cx="714743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5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Monero’s Release Schedule: We Can Do Better </a:t>
            </a:r>
            <a:r>
              <a:rPr lang="en-US" sz="2500" cap="small" spc="100" dirty="0">
                <a:latin typeface="Gill Sans MT Condensed" panose="020B0506020104020203" pitchFamily="34" charset="0"/>
              </a:rPr>
              <a:t>- </a:t>
            </a:r>
            <a:r>
              <a:rPr lang="en-US" sz="2500" cap="small" spc="100" dirty="0">
                <a:solidFill>
                  <a:srgbClr val="4EC3C5"/>
                </a:solidFill>
                <a:latin typeface="Gill Sans MT Condensed" panose="020B0506020104020203" pitchFamily="34" charset="0"/>
              </a:rPr>
              <a:t>Justin Ehrenhofer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8CB6C30-E8D4-4773-BF22-5265A480D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541" y="6028181"/>
            <a:ext cx="917699" cy="8298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A902A-C828-4521-8ABD-429645DE3041}"/>
              </a:ext>
            </a:extLst>
          </p:cNvPr>
          <p:cNvSpPr txBox="1"/>
          <p:nvPr/>
        </p:nvSpPr>
        <p:spPr>
          <a:xfrm>
            <a:off x="10356111" y="6204563"/>
            <a:ext cx="164981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cap="small" spc="100" dirty="0">
                <a:latin typeface="Gill Sans MT Condensed" panose="020B0506020104020203" pitchFamily="34" charset="0"/>
              </a:rPr>
              <a:t>DEFCON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3F790D-C0F7-4634-9AE7-EAA2D220CB38}"/>
              </a:ext>
            </a:extLst>
          </p:cNvPr>
          <p:cNvSpPr txBox="1"/>
          <p:nvPr/>
        </p:nvSpPr>
        <p:spPr>
          <a:xfrm>
            <a:off x="232146" y="124220"/>
            <a:ext cx="1168695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 cap="small" spc="100" dirty="0">
                <a:solidFill>
                  <a:srgbClr val="D1553C"/>
                </a:solidFill>
                <a:latin typeface="Gill Sans MT Condensed" panose="020B0506020104020203" pitchFamily="34" charset="0"/>
              </a:rPr>
              <a:t>Room for Improvement</a:t>
            </a:r>
            <a:endParaRPr lang="en-US" sz="5000" cap="small" spc="100" dirty="0">
              <a:solidFill>
                <a:srgbClr val="4EC3C5"/>
              </a:solidFill>
              <a:latin typeface="Gill Sans MT Condensed" panose="020B05060201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4DF8DE-5CA0-4E8F-8D0F-3FDF6603AF6A}"/>
              </a:ext>
            </a:extLst>
          </p:cNvPr>
          <p:cNvCxnSpPr/>
          <p:nvPr/>
        </p:nvCxnSpPr>
        <p:spPr>
          <a:xfrm>
            <a:off x="398721" y="1293771"/>
            <a:ext cx="11339623" cy="0"/>
          </a:xfrm>
          <a:prstGeom prst="line">
            <a:avLst/>
          </a:prstGeom>
          <a:ln w="76200">
            <a:solidFill>
              <a:srgbClr val="4EC3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02B154-630F-4475-BCB2-5ED3B889EE7C}"/>
              </a:ext>
            </a:extLst>
          </p:cNvPr>
          <p:cNvSpPr txBox="1"/>
          <p:nvPr/>
        </p:nvSpPr>
        <p:spPr>
          <a:xfrm>
            <a:off x="398720" y="1653411"/>
            <a:ext cx="11339622" cy="35548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spc="100" dirty="0">
                <a:latin typeface="Gill Sans MT Condensed" panose="020B0506020104020203" pitchFamily="34" charset="0"/>
              </a:rPr>
              <a:t>Monero doesn’t have enough code reviewers.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Monero Core Team is a bottleneck.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More formal proposal processes and distilled discussions are needed.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Better stakeholder notifications are essential for feedback and communicating timelines.</a:t>
            </a:r>
          </a:p>
          <a:p>
            <a:endParaRPr lang="en-US" sz="2500" spc="100" dirty="0">
              <a:latin typeface="Gill Sans MT Condensed" panose="020B0506020104020203" pitchFamily="34" charset="0"/>
            </a:endParaRPr>
          </a:p>
          <a:p>
            <a:r>
              <a:rPr lang="en-US" sz="2500" spc="100" dirty="0">
                <a:latin typeface="Gill Sans MT Condensed" panose="020B0506020104020203" pitchFamily="34" charset="0"/>
              </a:rPr>
              <a:t>Monero needs to commit to many (not all) changes in advance.</a:t>
            </a:r>
          </a:p>
        </p:txBody>
      </p:sp>
    </p:spTree>
    <p:extLst>
      <p:ext uri="{BB962C8B-B14F-4D97-AF65-F5344CB8AC3E}">
        <p14:creationId xmlns:p14="http://schemas.microsoft.com/office/powerpoint/2010/main" val="679247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1234</Words>
  <Application>Microsoft Office PowerPoint</Application>
  <PresentationFormat>Widescreen</PresentationFormat>
  <Paragraphs>298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Gill Sans MT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Ehrenhofer</dc:creator>
  <cp:lastModifiedBy>Justin Ehrenhofer</cp:lastModifiedBy>
  <cp:revision>1</cp:revision>
  <dcterms:created xsi:type="dcterms:W3CDTF">2019-08-10T17:37:04Z</dcterms:created>
  <dcterms:modified xsi:type="dcterms:W3CDTF">2019-08-10T17:56:08Z</dcterms:modified>
</cp:coreProperties>
</file>

<file path=docProps/thumbnail.jpeg>
</file>